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560" r:id="rId3"/>
    <p:sldId id="458" r:id="rId4"/>
    <p:sldId id="478" r:id="rId5"/>
    <p:sldId id="479" r:id="rId6"/>
    <p:sldId id="481" r:id="rId7"/>
    <p:sldId id="480" r:id="rId8"/>
    <p:sldId id="4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K Sharma" initials="HS" lastIdx="1" clrIdx="0">
    <p:extLst>
      <p:ext uri="{19B8F6BF-5375-455C-9EA6-DF929625EA0E}">
        <p15:presenceInfo xmlns:p15="http://schemas.microsoft.com/office/powerpoint/2012/main" userId="d290662480c7fc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1" autoAdjust="0"/>
    <p:restoredTop sz="27530" autoAdjust="0"/>
  </p:normalViewPr>
  <p:slideViewPr>
    <p:cSldViewPr snapToGrid="0">
      <p:cViewPr varScale="1">
        <p:scale>
          <a:sx n="124" d="100"/>
          <a:sy n="124" d="100"/>
        </p:scale>
        <p:origin x="46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789B1-2569-4E2A-A7A5-E2ED9F050FE5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04D0C-B4C9-4C91-9152-D0E68D59F3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25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BD808-34C9-4515-A89B-217BC39FBD5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3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04D0C-B4C9-4C91-9152-D0E68D59F3D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125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04D0C-B4C9-4C91-9152-D0E68D59F3DC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715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04D0C-B4C9-4C91-9152-D0E68D59F3DC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05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BD808-34C9-4515-A89B-217BC39FBD5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2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B97D-FBCE-35FF-8E0A-F2812BCD7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2656D-F055-701C-440A-72737394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826A7-B693-9DB6-AA8F-55CD8A81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E601-6617-B29E-CBA5-10AA7D76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3F7BF-1B14-68A7-D7ED-F3459E63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92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5DDC-BFC1-5451-ADD9-46FD66D6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88B4F-8E91-7792-A0A7-71C61E04C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82450-7A77-B098-9076-998169E0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44F1D-F2E5-C35A-EEFF-2C7604C9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C87F7-F247-9AB2-095A-41FBCC29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09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048BA-A0E4-5A59-4ED0-7D626BEE5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9172D-4C67-7C9E-BB7C-AF25D07F4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06E14-A6FA-34BF-6868-6FE82714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DE66-0980-A62C-AD0E-B73DF0B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80BEC-B8FF-E0AF-1064-141D3B5D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951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A8CB-7754-421E-AA93-408C74ED91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CF PPT refer-0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5321" cy="6858000"/>
          </a:xfrm>
          <a:prstGeom prst="rect">
            <a:avLst/>
          </a:prstGeom>
        </p:spPr>
      </p:pic>
      <p:pic>
        <p:nvPicPr>
          <p:cNvPr id="6" name="Picture 5" descr="ACF 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133" y="177800"/>
            <a:ext cx="1578868" cy="110131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2005" y="312650"/>
            <a:ext cx="8852520" cy="739529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 userDrawn="1"/>
        </p:nvGraphicFramePr>
        <p:xfrm>
          <a:off x="-88868" y="-39708"/>
          <a:ext cx="81279" cy="60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8868" y="-39708"/>
                        <a:ext cx="81279" cy="60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25" y="1012579"/>
            <a:ext cx="88392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1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CA85-6414-DBF9-26EC-677E74A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68986-05E5-8FB1-60AA-DBE699240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7121-EFCE-1C73-FDA4-46F5AA46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9A4A6-2969-BDB9-D2AB-17D7B8E4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6D8E5-116C-398D-E396-4C4B7513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15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3D4C-F939-84AC-D6E7-A39957EE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2A01F-3708-BF59-95B7-FF61826D8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ED2F9-31D9-392E-C8EC-FABA1F0F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662F3-F131-C41D-6B0F-D8C1973D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C5EBF-773A-91BB-0DFA-DBEE9D04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4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CC9-2682-749F-72F5-5FC3DEE8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A4581-287D-C8E6-E3F9-469CD5859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7916B-3EA8-23FF-BE50-814450FC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75420-3514-7425-EA09-0883DCC4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B1E8C-E9FA-2D91-7A84-797962D6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8329C-A18C-6A2F-312A-9ABC2F9C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678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4089-064B-F917-D279-EFA9D755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05FA2-A5ED-287A-B622-92E7C2AB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E6F2B-EE2D-5D15-71D6-5E9BC7096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C6EB4-879F-3531-FCFF-EF0EE7193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DB392-8CAA-573D-950A-8BD48EC02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C64F9-847B-C52B-ABDA-86CF66CD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A9BD6-DA16-8518-F0DF-E4E04A7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BC819-2647-9D8C-FB82-8A75D4BD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64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EA70-D722-7951-D74C-D3C7ABBF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26ACE-CD54-A80C-AA7C-266495E0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CCE28-24A1-FB13-E507-21EBF1E8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6F0D3-0213-0DA9-3025-E807A36A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57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BA713D-395B-3588-8FF1-BEFF8E7D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448A9-263F-A5ED-09B3-8F526020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0B356-DBB6-0E19-B576-84FA17A5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70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3ED8-D867-B7AD-ED02-969142B6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17F67-67A1-C44F-D0CA-6CB19B099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CDC30-53EC-863D-1E06-C596EF890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23E31-4931-5904-02DE-3C69C8C2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4C7E6-BD9C-99ED-DAEC-1F5C2BC8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8E81E-E67E-F980-328A-4C687E8E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7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0A9E-2F44-5FF5-0B69-B618ED6C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5BB38-735D-8AE4-9353-DD5C7A2CB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5C714-3BE2-1662-4A35-1EA491A96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7E8B5-CD29-BBAC-818E-B039DC83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E4AA6-0624-A050-F9C9-3118834D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EEBB5-AB5D-7DF8-D5B9-1FB393CE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88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71D0E-AC47-FB9D-D96B-31B69726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4BD54-7F84-7C7F-6ECD-4AC3F09C3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FA40D-BDD8-6B47-A2E8-E16F8C625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1DAC-6402-4B54-9693-A93CC5D365C0}" type="datetimeFigureOut">
              <a:rPr lang="en-IN" smtClean="0"/>
              <a:t>25/04/24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DEC1-773E-AAEF-13DA-38F6D718F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CE806-8374-09C8-3EAE-C508DF191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D8AB-BF51-4C74-A3FA-5371209F2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026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n standing next to a solar panel&#10;&#10;Description automatically generated">
            <a:extLst>
              <a:ext uri="{FF2B5EF4-FFF2-40B4-BE49-F238E27FC236}">
                <a16:creationId xmlns:a16="http://schemas.microsoft.com/office/drawing/2014/main" id="{D8CC0323-7FB5-40C8-BF1D-746FBF3DD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83" b="3449"/>
          <a:stretch/>
        </p:blipFill>
        <p:spPr>
          <a:xfrm>
            <a:off x="0" y="-19050"/>
            <a:ext cx="12192000" cy="6678592"/>
          </a:xfrm>
          <a:prstGeom prst="rect">
            <a:avLst/>
          </a:prstGeom>
        </p:spPr>
      </p:pic>
      <p:pic>
        <p:nvPicPr>
          <p:cNvPr id="3" name="Shape 89" descr="ACF Logo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900" y="83250"/>
            <a:ext cx="1435100" cy="9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 flipH="1">
            <a:off x="0" y="4560357"/>
            <a:ext cx="6805914" cy="1446903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Solar-Powered Based Lift Irrigation Project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Village: Seri-Jeri, Dist. Solan</a:t>
            </a:r>
            <a:r>
              <a:rPr lang="en-IN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Himachal Pradesh, India</a:t>
            </a:r>
          </a:p>
          <a:p>
            <a:endParaRPr lang="en-IN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200" b="1" dirty="0">
                <a:latin typeface="Calibri" panose="020F0502020204030204" pitchFamily="34" charset="0"/>
                <a:cs typeface="Calibri" panose="020F0502020204030204" pitchFamily="34" charset="0"/>
              </a:rPr>
              <a:t>Supported by: Stitching Tulip Crowns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1F176-3E6C-40D3-B874-8C063D5E508C}"/>
              </a:ext>
            </a:extLst>
          </p:cNvPr>
          <p:cNvSpPr txBox="1"/>
          <p:nvPr/>
        </p:nvSpPr>
        <p:spPr>
          <a:xfrm>
            <a:off x="8629650" y="6133326"/>
            <a:ext cx="363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Photo: Solar Lift Irrigation, </a:t>
            </a:r>
            <a:r>
              <a:rPr lang="en-IN" sz="1200" b="1" dirty="0" err="1"/>
              <a:t>Village:Serwala</a:t>
            </a:r>
            <a:r>
              <a:rPr lang="en-IN" sz="1200" b="1" dirty="0"/>
              <a:t>, </a:t>
            </a:r>
            <a:r>
              <a:rPr lang="en-IN" sz="1200" b="1" dirty="0" err="1"/>
              <a:t>Darlaghat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410067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16CB2F-455B-4EBB-BD74-288E64DB001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33023" y="6249844"/>
            <a:ext cx="2844800" cy="365125"/>
          </a:xfrm>
        </p:spPr>
        <p:txBody>
          <a:bodyPr/>
          <a:lstStyle/>
          <a:p>
            <a:pPr defTabSz="1219170"/>
            <a:fld id="{00000000-1234-1234-1234-123412341234}" type="slidenum">
              <a:rPr lang="en-US" kern="0"/>
              <a:pPr defTabSz="1219170"/>
              <a:t>2</a:t>
            </a:fld>
            <a:endParaRPr lang="en-US" kern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2938E9-DA84-4984-9E0C-A24FEB898FAE}"/>
              </a:ext>
            </a:extLst>
          </p:cNvPr>
          <p:cNvSpPr txBox="1">
            <a:spLocks/>
          </p:cNvSpPr>
          <p:nvPr/>
        </p:nvSpPr>
        <p:spPr>
          <a:xfrm>
            <a:off x="662609" y="547982"/>
            <a:ext cx="9989752" cy="7841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IN" sz="2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– Agriculture – Solar Lift Irrigation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041A12-191D-4E5C-9A11-383C0E8EF36F}"/>
              </a:ext>
            </a:extLst>
          </p:cNvPr>
          <p:cNvSpPr/>
          <p:nvPr/>
        </p:nvSpPr>
        <p:spPr>
          <a:xfrm>
            <a:off x="662609" y="1332110"/>
            <a:ext cx="7276707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IN" sz="1600" b="1" kern="0" dirty="0">
                <a:solidFill>
                  <a:srgbClr val="000000"/>
                </a:solidFill>
                <a:latin typeface="Calibri"/>
                <a:cs typeface="Calibri"/>
              </a:rPr>
              <a:t>Problem:</a:t>
            </a:r>
          </a:p>
          <a:p>
            <a:pPr marL="285750" indent="-285750" defTabSz="1219170">
              <a:buFont typeface="Arial"/>
              <a:buChar char="•"/>
            </a:pPr>
            <a:r>
              <a:rPr lang="en-IN" sz="1600" dirty="0">
                <a:solidFill>
                  <a:srgbClr val="000000"/>
                </a:solidFill>
                <a:latin typeface="Calibri"/>
                <a:cs typeface="Arial"/>
              </a:rPr>
              <a:t>Access to water for agriculture is an issue in hilly terrains like Himchal Pradesh</a:t>
            </a:r>
          </a:p>
          <a:p>
            <a:pPr marL="285750" indent="-285750" defTabSz="1219170">
              <a:buFont typeface="Arial"/>
              <a:buChar char="•"/>
            </a:pPr>
            <a:r>
              <a:rPr lang="en-IN" sz="1600" dirty="0">
                <a:latin typeface="Calibri"/>
                <a:cs typeface="Arial"/>
              </a:rPr>
              <a:t>Convention power grid is often unavailable and become a costly to farmers </a:t>
            </a:r>
          </a:p>
          <a:p>
            <a:pPr marL="285750" indent="-285750" defTabSz="1219170">
              <a:buFont typeface="Arial"/>
              <a:buChar char="•"/>
            </a:pPr>
            <a:endParaRPr lang="en-IN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1219170"/>
            <a:r>
              <a:rPr lang="en-IN" sz="1600" b="1" kern="0" dirty="0">
                <a:solidFill>
                  <a:srgbClr val="000000"/>
                </a:solidFill>
                <a:latin typeface="Calibri"/>
                <a:cs typeface="Calibri"/>
              </a:rPr>
              <a:t>Solution:</a:t>
            </a:r>
          </a:p>
          <a:p>
            <a:pPr marL="285750" indent="-285750" defTabSz="1219170">
              <a:buFont typeface="Arial"/>
              <a:buChar char="•"/>
            </a:pPr>
            <a:r>
              <a:rPr lang="en-IN" sz="1600" kern="0" dirty="0">
                <a:solidFill>
                  <a:srgbClr val="000000"/>
                </a:solidFill>
                <a:latin typeface="Calibri"/>
                <a:cs typeface="Calibri"/>
              </a:rPr>
              <a:t>Solar powered - Group Lift Irrigation System</a:t>
            </a:r>
            <a:endParaRPr lang="en-IN" sz="1600" dirty="0">
              <a:latin typeface="Calibri"/>
              <a:cs typeface="Arial"/>
            </a:endParaRPr>
          </a:p>
          <a:p>
            <a:pPr defTabSz="1219170"/>
            <a:endParaRPr lang="en-IN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1219170"/>
            <a:r>
              <a:rPr lang="en-IN" sz="1600" b="1" kern="0" dirty="0">
                <a:solidFill>
                  <a:srgbClr val="000000"/>
                </a:solidFill>
                <a:latin typeface="Calibri"/>
                <a:cs typeface="Calibri"/>
              </a:rPr>
              <a:t>Proposal:</a:t>
            </a:r>
          </a:p>
          <a:p>
            <a:pPr marL="285750" indent="-285750" defTabSz="1219170">
              <a:buFont typeface="Arial"/>
              <a:buChar char="•"/>
            </a:pPr>
            <a:r>
              <a:rPr lang="en-IN" sz="1600" b="1" u="sng" kern="0" dirty="0">
                <a:solidFill>
                  <a:srgbClr val="000000"/>
                </a:solidFill>
                <a:latin typeface="Calibri"/>
                <a:cs typeface="Calibri"/>
              </a:rPr>
              <a:t>To support a group of 20-25 farmers to install a lift irrigation system powered by solar energy in Himachal Pradesh.</a:t>
            </a:r>
            <a:endParaRPr lang="en-IN" sz="1600" b="1" u="sng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en-US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1219170"/>
            <a:endParaRPr lang="en-US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1219170">
              <a:buClr>
                <a:srgbClr val="000000"/>
              </a:buClr>
            </a:pPr>
            <a:r>
              <a:rPr lang="en-IN" sz="1600" b="1" kern="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Outcomes:</a:t>
            </a:r>
            <a:endParaRPr lang="en-IN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80365" indent="-380365" defTabSz="1219170">
              <a:buFont typeface="Arial"/>
              <a:buChar char="•"/>
            </a:pPr>
            <a:r>
              <a:rPr lang="en-IN" sz="1600" kern="0" dirty="0">
                <a:solidFill>
                  <a:srgbClr val="000000"/>
                </a:solidFill>
                <a:latin typeface="Calibri"/>
                <a:cs typeface="Calibri"/>
              </a:rPr>
              <a:t>Irrigation facility for 20-25 farmers</a:t>
            </a:r>
          </a:p>
          <a:p>
            <a:pPr marL="380365" indent="-380365" defTabSz="1219170">
              <a:buFont typeface="Arial"/>
              <a:buChar char="•"/>
            </a:pPr>
            <a:r>
              <a:rPr lang="en-IN" sz="1600" kern="0" dirty="0">
                <a:solidFill>
                  <a:srgbClr val="000000"/>
                </a:solidFill>
                <a:latin typeface="Calibri"/>
                <a:cs typeface="Calibri"/>
              </a:rPr>
              <a:t>Doubling crop intensity leading to increase in income to farmers</a:t>
            </a:r>
          </a:p>
          <a:p>
            <a:pPr marL="380365" indent="-380365" defTabSz="1219170">
              <a:buFont typeface="Arial"/>
              <a:buChar char="•"/>
            </a:pPr>
            <a:r>
              <a:rPr lang="en-IN" sz="1600" kern="0" dirty="0">
                <a:solidFill>
                  <a:srgbClr val="000000"/>
                </a:solidFill>
                <a:latin typeface="Calibri"/>
                <a:cs typeface="Calibri"/>
              </a:rPr>
              <a:t>Crop production with clean renewable energy </a:t>
            </a:r>
            <a:endParaRPr lang="en-IN" sz="1600" dirty="0">
              <a:latin typeface="Calibri"/>
              <a:cs typeface="Calibri"/>
            </a:endParaRPr>
          </a:p>
          <a:p>
            <a:pPr marL="285750" indent="-285750" defTabSz="1219170">
              <a:buFont typeface="Arial"/>
              <a:buChar char="•"/>
            </a:pPr>
            <a:endParaRPr lang="en-IN" sz="1600" kern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0" name="Picture 3" descr="A picture containing text, tree, grass, outdoor&#10;&#10;Description automatically generated">
            <a:extLst>
              <a:ext uri="{FF2B5EF4-FFF2-40B4-BE49-F238E27FC236}">
                <a16:creationId xmlns:a16="http://schemas.microsoft.com/office/drawing/2014/main" id="{863AB404-67BD-4C3C-99A0-20F78054C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2335531"/>
            <a:ext cx="3917950" cy="20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9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 bwMode="auto">
          <a:xfrm>
            <a:off x="762001" y="471128"/>
            <a:ext cx="8839200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Project Profile</a:t>
            </a:r>
            <a:endParaRPr lang="en-US" altLang="en-US" sz="32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7B061A27-26B6-1496-740E-16017C9A3030}"/>
              </a:ext>
            </a:extLst>
          </p:cNvPr>
          <p:cNvSpPr/>
          <p:nvPr/>
        </p:nvSpPr>
        <p:spPr>
          <a:xfrm>
            <a:off x="547093" y="2338689"/>
            <a:ext cx="2172382" cy="654949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67" tIns="8467" rIns="8467" bIns="8467" numCol="1" spcCol="1270" anchor="ctr" anchorCtr="0">
            <a:noAutofit/>
          </a:bodyPr>
          <a:lstStyle/>
          <a:p>
            <a:pPr algn="ctr" defTabSz="5926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</a:rPr>
              <a:t> Village-01  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4087368" y="2338689"/>
            <a:ext cx="2689533" cy="770022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b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Project Cost</a:t>
            </a:r>
          </a:p>
          <a:p>
            <a:pPr algn="ctr" eaLnBrk="0" fontAlgn="base" hangingPunct="0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IN" sz="1800" b="0" i="0" dirty="0">
                <a:solidFill>
                  <a:srgbClr val="002060"/>
                </a:solidFill>
                <a:effectLst/>
                <a:latin typeface="Google Sans"/>
              </a:rPr>
              <a:t>€</a:t>
            </a:r>
            <a:r>
              <a:rPr lang="en-US" altLang="en-US" sz="1800" b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18170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087368" y="3575818"/>
            <a:ext cx="2689534" cy="784765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b="1" kern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Stitchting</a:t>
            </a:r>
            <a:r>
              <a:rPr lang="en-US" altLang="en-US" sz="1800" b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Tulip Crowns</a:t>
            </a:r>
          </a:p>
          <a:p>
            <a:pPr algn="ctr" eaLnBrk="0" fontAlgn="base" hangingPunct="0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IN" sz="1800" b="0" i="0" dirty="0">
                <a:solidFill>
                  <a:srgbClr val="002060"/>
                </a:solidFill>
                <a:effectLst/>
                <a:latin typeface="Google Sans"/>
              </a:rPr>
              <a:t>€</a:t>
            </a:r>
            <a:r>
              <a:rPr lang="en-US" altLang="en-US" sz="1800" b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13500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087368" y="4779817"/>
            <a:ext cx="2772222" cy="920628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b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Community and other</a:t>
            </a:r>
          </a:p>
          <a:p>
            <a:pPr algn="ctr" eaLnBrk="0" fontAlgn="base" hangingPunct="0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IN" sz="1800" b="0" i="0" dirty="0">
                <a:solidFill>
                  <a:srgbClr val="002060"/>
                </a:solidFill>
                <a:effectLst/>
                <a:latin typeface="Google Sans"/>
              </a:rPr>
              <a:t>€</a:t>
            </a:r>
            <a:r>
              <a:rPr lang="en-US" altLang="en-US" sz="1800" b="1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4670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1" y="988584"/>
            <a:ext cx="1121312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endParaRPr lang="en-US" altLang="en-US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Installation of Solar Powered Pumping System to provide Irrigation facilities to the farmers to enhance their income through crop diversification and planting orchards.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40732" y="1756494"/>
            <a:ext cx="114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Process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8339469" y="2361479"/>
            <a:ext cx="2317403" cy="425991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1800" b="1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Project Design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8337184" y="2896067"/>
            <a:ext cx="2319688" cy="675274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1800" b="1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Community Mobilization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8337184" y="3654096"/>
            <a:ext cx="2317403" cy="628208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1800" b="1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Baseline and Technical Survey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8337183" y="4408429"/>
            <a:ext cx="2317403" cy="784393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Project Initiations &amp; System Installation</a:t>
            </a:r>
          </a:p>
        </p:txBody>
      </p:sp>
      <p:sp>
        <p:nvSpPr>
          <p:cNvPr id="37" name="Oval 4">
            <a:extLst>
              <a:ext uri="{FF2B5EF4-FFF2-40B4-BE49-F238E27FC236}">
                <a16:creationId xmlns:a16="http://schemas.microsoft.com/office/drawing/2014/main" id="{7B061A27-26B6-1496-740E-16017C9A3030}"/>
              </a:ext>
            </a:extLst>
          </p:cNvPr>
          <p:cNvSpPr/>
          <p:nvPr/>
        </p:nvSpPr>
        <p:spPr>
          <a:xfrm>
            <a:off x="547093" y="3264123"/>
            <a:ext cx="2172382" cy="654949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67" tIns="8467" rIns="8467" bIns="8467" numCol="1" spcCol="1270" anchor="ctr" anchorCtr="0">
            <a:noAutofit/>
          </a:bodyPr>
          <a:lstStyle/>
          <a:p>
            <a:pPr algn="ctr" defTabSz="5926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</a:rPr>
              <a:t>Household- 23 </a:t>
            </a:r>
            <a:r>
              <a:rPr lang="en-US" b="1" dirty="0" err="1">
                <a:solidFill>
                  <a:srgbClr val="002060"/>
                </a:solidFill>
              </a:rPr>
              <a:t>nos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9" name="Oval 4">
            <a:extLst>
              <a:ext uri="{FF2B5EF4-FFF2-40B4-BE49-F238E27FC236}">
                <a16:creationId xmlns:a16="http://schemas.microsoft.com/office/drawing/2014/main" id="{7B061A27-26B6-1496-740E-16017C9A3030}"/>
              </a:ext>
            </a:extLst>
          </p:cNvPr>
          <p:cNvSpPr/>
          <p:nvPr/>
        </p:nvSpPr>
        <p:spPr>
          <a:xfrm>
            <a:off x="547093" y="4145677"/>
            <a:ext cx="2172382" cy="654949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67" tIns="8467" rIns="8467" bIns="8467" numCol="1" spcCol="1270" anchor="ctr" anchorCtr="0">
            <a:noAutofit/>
          </a:bodyPr>
          <a:lstStyle/>
          <a:p>
            <a:pPr lvl="0" algn="ctr" defTabSz="5926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</a:rPr>
              <a:t>Total Population-150 </a:t>
            </a: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7B061A27-26B6-1496-740E-16017C9A3030}"/>
              </a:ext>
            </a:extLst>
          </p:cNvPr>
          <p:cNvSpPr/>
          <p:nvPr/>
        </p:nvSpPr>
        <p:spPr>
          <a:xfrm>
            <a:off x="547093" y="5094215"/>
            <a:ext cx="2172382" cy="654949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67" tIns="8467" rIns="8467" bIns="8467" numCol="1" spcCol="1270" anchor="ctr" anchorCtr="0">
            <a:noAutofit/>
          </a:bodyPr>
          <a:lstStyle/>
          <a:p>
            <a:pPr lvl="0" algn="ctr" defTabSz="5926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</a:rPr>
              <a:t>Total Area- 12.8 hectare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7A6721-A56F-43EA-BC0C-15C9AB8C74FC}"/>
              </a:ext>
            </a:extLst>
          </p:cNvPr>
          <p:cNvSpPr txBox="1">
            <a:spLocks/>
          </p:cNvSpPr>
          <p:nvPr/>
        </p:nvSpPr>
        <p:spPr bwMode="auto">
          <a:xfrm>
            <a:off x="8334899" y="5318947"/>
            <a:ext cx="2319687" cy="920628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Project Completion and handover to community</a:t>
            </a:r>
          </a:p>
          <a:p>
            <a:pPr lvl="0" algn="ctr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2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97E536-86CE-434D-5D7E-D6F83603B298}"/>
              </a:ext>
            </a:extLst>
          </p:cNvPr>
          <p:cNvSpPr txBox="1"/>
          <p:nvPr/>
        </p:nvSpPr>
        <p:spPr>
          <a:xfrm>
            <a:off x="785192" y="501635"/>
            <a:ext cx="880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Progress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30726"/>
              </p:ext>
            </p:extLst>
          </p:nvPr>
        </p:nvGraphicFramePr>
        <p:xfrm>
          <a:off x="239089" y="4597024"/>
          <a:ext cx="7215007" cy="1759341"/>
        </p:xfrm>
        <a:graphic>
          <a:graphicData uri="http://schemas.openxmlformats.org/drawingml/2006/table">
            <a:tbl>
              <a:tblPr firstRow="1" firstCol="1" bandRow="1"/>
              <a:tblGrid>
                <a:gridCol w="154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7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Kharif</a:t>
                      </a:r>
                      <a:r>
                        <a:rPr lang="en-IN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Crop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 in Hectare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Rabi Crop</a:t>
                      </a:r>
                      <a:endParaRPr lang="en-IN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Uncultivable Area</a:t>
                      </a:r>
                      <a:endParaRPr lang="en-IN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Ginger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Arbi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4.66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3.70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4.44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85192" y="1272787"/>
            <a:ext cx="6541584" cy="22701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Times New Roman" panose="02020603050405020304" pitchFamily="18" charset="0"/>
              </a:rPr>
              <a:t>Mobilisation and Awareness Building among Communities - 05 Village level meetings</a:t>
            </a:r>
            <a:r>
              <a:rPr lang="en-IN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Times New Roman" panose="02020603050405020304" pitchFamily="18" charset="0"/>
              </a:rPr>
              <a:t>Ensured involvement of Gram Panchayat/ Village Institutions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Times New Roman" panose="02020603050405020304" pitchFamily="18" charset="0"/>
              </a:rPr>
              <a:t>It was decided by the communities to engage the “Kanwar Youth Club-Seri Jeri” to execute/monitoring the project in collaboration with ACF.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cs typeface="Times New Roman" panose="02020603050405020304" pitchFamily="18" charset="0"/>
              </a:rPr>
              <a:t>Secondary and Primary data has been collected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545" y="4196914"/>
            <a:ext cx="1441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Crop Profile</a:t>
            </a:r>
            <a:endParaRPr lang="en-IN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694" y="1993947"/>
            <a:ext cx="4505761" cy="3155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89534" y="5207046"/>
            <a:ext cx="34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Village Meeting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80491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97E536-86CE-434D-5D7E-D6F83603B298}"/>
              </a:ext>
            </a:extLst>
          </p:cNvPr>
          <p:cNvSpPr txBox="1"/>
          <p:nvPr/>
        </p:nvSpPr>
        <p:spPr>
          <a:xfrm>
            <a:off x="744117" y="527063"/>
            <a:ext cx="880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</p:txBody>
      </p:sp>
      <p:pic>
        <p:nvPicPr>
          <p:cNvPr id="7" name="Picture 6" descr="C:\Users\yosharm\Downloads\IMG-20230520-WA00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9" t="-9534" r="459" b="23988"/>
          <a:stretch/>
        </p:blipFill>
        <p:spPr bwMode="auto">
          <a:xfrm>
            <a:off x="7625709" y="1218749"/>
            <a:ext cx="4329694" cy="47265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44117" y="1111838"/>
            <a:ext cx="6778487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b="1" dirty="0">
                <a:solidFill>
                  <a:srgbClr val="002060"/>
                </a:solidFill>
                <a:cs typeface="Times New Roman" panose="02020603050405020304" pitchFamily="18" charset="0"/>
              </a:rPr>
              <a:t>Baseline and Technical Study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cs typeface="Times New Roman" panose="02020603050405020304" pitchFamily="18" charset="0"/>
              </a:rPr>
              <a:t>Identification of beneficiaries including crop wise data/land holding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cs typeface="Times New Roman" panose="02020603050405020304" pitchFamily="18" charset="0"/>
              </a:rPr>
              <a:t>Technical study of the area conducted by involving experts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cs typeface="Times New Roman" panose="02020603050405020304" pitchFamily="18" charset="0"/>
              </a:rPr>
              <a:t>Rising main (main pipeline) and distribution system design including estimation of storage tank has been completed.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48" y="3763698"/>
            <a:ext cx="4587639" cy="2736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48473"/>
            <a:ext cx="1086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Area to be irrigated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87168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97E536-86CE-434D-5D7E-D6F83603B298}"/>
              </a:ext>
            </a:extLst>
          </p:cNvPr>
          <p:cNvSpPr txBox="1"/>
          <p:nvPr/>
        </p:nvSpPr>
        <p:spPr>
          <a:xfrm>
            <a:off x="785191" y="483521"/>
            <a:ext cx="880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191" y="1244794"/>
            <a:ext cx="6438522" cy="36933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Water Tank along with the Check dam reservoir has been constructed from where the water will be lifted.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supply order for providing and installation of Solar based equipment's has been released to the vendor “Standard Tech”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Installation of Solar Panels including other equipment's will be initiated by the end of November.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Project installation will be completed by 25</a:t>
            </a:r>
            <a:r>
              <a:rPr lang="en-GB" baseline="30000" dirty="0"/>
              <a:t>th</a:t>
            </a:r>
            <a:r>
              <a:rPr lang="en-GB" dirty="0"/>
              <a:t> December 2023.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Inaugural and Commissioning of project by 31</a:t>
            </a:r>
            <a:r>
              <a:rPr lang="en-GB" baseline="30000" dirty="0"/>
              <a:t>st</a:t>
            </a:r>
            <a:r>
              <a:rPr lang="en-GB" dirty="0"/>
              <a:t> December 2023.</a:t>
            </a:r>
          </a:p>
          <a:p>
            <a:endParaRPr lang="en-IN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179" y="1244794"/>
            <a:ext cx="3534621" cy="2247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179" y="3961232"/>
            <a:ext cx="3534622" cy="2362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7904" y="3509624"/>
            <a:ext cx="135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Water Tank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27054" y="6323682"/>
            <a:ext cx="280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Check Dam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48945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97E536-86CE-434D-5D7E-D6F83603B298}"/>
              </a:ext>
            </a:extLst>
          </p:cNvPr>
          <p:cNvSpPr txBox="1"/>
          <p:nvPr/>
        </p:nvSpPr>
        <p:spPr>
          <a:xfrm>
            <a:off x="704169" y="485064"/>
            <a:ext cx="880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Schneider Linkages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60650"/>
              </p:ext>
            </p:extLst>
          </p:nvPr>
        </p:nvGraphicFramePr>
        <p:xfrm>
          <a:off x="600509" y="1474260"/>
          <a:ext cx="10990981" cy="3137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105">
                <a:tc>
                  <a:txBody>
                    <a:bodyPr/>
                    <a:lstStyle/>
                    <a:p>
                      <a:r>
                        <a:rPr lang="en-GB" dirty="0"/>
                        <a:t>Items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Make</a:t>
                      </a:r>
                      <a:r>
                        <a:rPr lang="en-GB" baseline="0" dirty="0"/>
                        <a:t> and Model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Remarks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164">
                <a:tc>
                  <a:txBody>
                    <a:bodyPr/>
                    <a:lstStyle/>
                    <a:p>
                      <a:pPr algn="just"/>
                      <a:r>
                        <a:rPr lang="en-GB" dirty="0"/>
                        <a:t>Variable frequency drive 12-18 AMP, 400 volts, 3 phase output and control MCB with other electric connector on &amp; off switch control, surge protection system including providing with suitable size MS box with powder coat paint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Schneider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Order Placed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098">
                <a:tc>
                  <a:txBody>
                    <a:bodyPr/>
                    <a:lstStyle/>
                    <a:p>
                      <a:r>
                        <a:rPr lang="en-GB" dirty="0"/>
                        <a:t>Solar PV Module Mono 540 Watt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Luminous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Order Placed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098">
                <a:tc>
                  <a:txBody>
                    <a:bodyPr/>
                    <a:lstStyle/>
                    <a:p>
                      <a:r>
                        <a:rPr lang="en-IN" dirty="0"/>
                        <a:t>All other items like Pipes &amp; Fittings, Pump, Cable etc procured from available brands locally as Schneider is not dealing on those items.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1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71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5BB7C8-8B94-4DF8-95F2-AE8851D58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19EFB-A1F1-48B4-BF4D-9DAC635C6C36}"/>
              </a:ext>
            </a:extLst>
          </p:cNvPr>
          <p:cNvSpPr txBox="1"/>
          <p:nvPr/>
        </p:nvSpPr>
        <p:spPr>
          <a:xfrm>
            <a:off x="2997843" y="3330764"/>
            <a:ext cx="653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THANK YOU</a:t>
            </a:r>
            <a:endParaRPr lang="en-IN" sz="4000" b="1" dirty="0"/>
          </a:p>
        </p:txBody>
      </p:sp>
      <p:pic>
        <p:nvPicPr>
          <p:cNvPr id="5" name="Shape 89" descr="ACF Logo.png">
            <a:extLst>
              <a:ext uri="{FF2B5EF4-FFF2-40B4-BE49-F238E27FC236}">
                <a16:creationId xmlns:a16="http://schemas.microsoft.com/office/drawing/2014/main" id="{13ACDE69-8BEE-4F15-A343-A68F372EC9C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900" y="83250"/>
            <a:ext cx="1435100" cy="95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716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505</Words>
  <Application>Microsoft Macintosh PowerPoint</Application>
  <PresentationFormat>Widescreen</PresentationFormat>
  <Paragraphs>103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Times New Roman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 Sharma</dc:creator>
  <cp:lastModifiedBy>Judith Kilsdonk</cp:lastModifiedBy>
  <cp:revision>262</cp:revision>
  <dcterms:created xsi:type="dcterms:W3CDTF">2022-12-07T04:32:49Z</dcterms:created>
  <dcterms:modified xsi:type="dcterms:W3CDTF">2024-04-25T02:07:53Z</dcterms:modified>
</cp:coreProperties>
</file>